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0"/>
  </p:handout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317" r:id="rId18"/>
    <p:sldId id="318" r:id="rId19"/>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86374"/>
  </p:normalViewPr>
  <p:slideViewPr>
    <p:cSldViewPr snapToGrid="0" showGuides="1">
      <p:cViewPr varScale="1">
        <p:scale>
          <a:sx n="127" d="100"/>
          <a:sy n="127" d="100"/>
        </p:scale>
        <p:origin x="1952" y="184"/>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3F9C0F3-A26D-47D7-A60D-08D015A1B6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defRPr>
            </a:lvl1pPr>
          </a:lstStyle>
          <a:p>
            <a:r>
              <a:rPr lang="zh-CN" altLang="en-US" dirty="0"/>
              <a:t>单击此处添加标题</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2400">
                <a:solidFill>
                  <a:schemeClr val="tx1">
                    <a:lumMod val="75000"/>
                    <a:lumOff val="25000"/>
                  </a:schemeClr>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单击此处添加副标题</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4400" b="0">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49" y="469127"/>
            <a:ext cx="10307927" cy="4093347"/>
          </a:xfrm>
        </p:spPr>
        <p:txBody>
          <a:bodyPr anchor="b">
            <a:normAutofit/>
          </a:bodyPr>
          <a:lstStyle>
            <a:lvl1pPr>
              <a:defRPr sz="6000">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10307926" cy="647555"/>
          </a:xfrm>
        </p:spPr>
        <p:txBody>
          <a:bodyPr>
            <a:normAutofit/>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4400" b="0" i="0">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90000"/>
              </a:lnSpc>
              <a:defRPr sz="2800">
                <a:solidFill>
                  <a:schemeClr val="tx1">
                    <a:lumMod val="75000"/>
                    <a:lumOff val="25000"/>
                  </a:schemeClr>
                </a:solidFill>
              </a:defRPr>
            </a:lvl1pPr>
            <a:lvl2pPr>
              <a:lnSpc>
                <a:spcPct val="90000"/>
              </a:lnSpc>
              <a:defRPr sz="2400">
                <a:solidFill>
                  <a:schemeClr val="tx1">
                    <a:lumMod val="75000"/>
                    <a:lumOff val="25000"/>
                  </a:schemeClr>
                </a:solidFill>
              </a:defRPr>
            </a:lvl2pPr>
            <a:lvl3pPr>
              <a:lnSpc>
                <a:spcPct val="90000"/>
              </a:lnSpc>
              <a:defRPr sz="2000">
                <a:solidFill>
                  <a:schemeClr val="tx1">
                    <a:lumMod val="75000"/>
                    <a:lumOff val="25000"/>
                  </a:schemeClr>
                </a:solidFill>
              </a:defRPr>
            </a:lvl3pPr>
            <a:lvl4pPr>
              <a:lnSpc>
                <a:spcPct val="90000"/>
              </a:lnSpc>
              <a:defRPr sz="1800">
                <a:solidFill>
                  <a:schemeClr val="tx1">
                    <a:lumMod val="75000"/>
                    <a:lumOff val="25000"/>
                  </a:schemeClr>
                </a:solidFill>
              </a:defRPr>
            </a:lvl4pPr>
            <a:lvl5pPr>
              <a:lnSpc>
                <a:spcPct val="90000"/>
              </a:lnSpc>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744961"/>
            <a:ext cx="5157787"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norm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400" b="0">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3200" b="0">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4400"/>
            </a:lvl1pPr>
          </a:lstStyle>
          <a:p>
            <a:r>
              <a:rPr lang="zh-CN" altLang="en-US" dirty="0"/>
              <a:t>单击此处编辑母版标题样式</a:t>
            </a:r>
            <a:endParaRPr lang="zh-CN" altLang="en-US" dirty="0"/>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rot="10256978">
            <a:off x="8760250" y="3576329"/>
            <a:ext cx="4208793" cy="4122855"/>
            <a:chOff x="-444096" y="-90212"/>
            <a:chExt cx="4208793" cy="4122855"/>
          </a:xfrm>
        </p:grpSpPr>
        <p:sp>
          <p:nvSpPr>
            <p:cNvPr id="3" name="椭圆 2"/>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0" name="椭圆 9"/>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1" name="椭圆 10"/>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7" name="组合 46"/>
          <p:cNvGrpSpPr/>
          <p:nvPr/>
        </p:nvGrpSpPr>
        <p:grpSpPr>
          <a:xfrm>
            <a:off x="0" y="0"/>
            <a:ext cx="410444" cy="5910196"/>
            <a:chOff x="0" y="0"/>
            <a:chExt cx="410444" cy="5910196"/>
          </a:xfrm>
        </p:grpSpPr>
        <p:grpSp>
          <p:nvGrpSpPr>
            <p:cNvPr id="22" name="组合 21"/>
            <p:cNvGrpSpPr/>
            <p:nvPr/>
          </p:nvGrpSpPr>
          <p:grpSpPr>
            <a:xfrm>
              <a:off x="0" y="180000"/>
              <a:ext cx="180000" cy="5730196"/>
              <a:chOff x="0" y="180000"/>
              <a:chExt cx="180000" cy="5730196"/>
            </a:xfrm>
            <a:solidFill>
              <a:srgbClr val="887875"/>
            </a:solidFill>
          </p:grpSpPr>
          <p:sp>
            <p:nvSpPr>
              <p:cNvPr id="9" name="矩形 8"/>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等腰三角形 2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46" name="组合 45"/>
          <p:cNvGrpSpPr/>
          <p:nvPr/>
        </p:nvGrpSpPr>
        <p:grpSpPr>
          <a:xfrm>
            <a:off x="0" y="0"/>
            <a:ext cx="9015656" cy="402315"/>
            <a:chOff x="0" y="0"/>
            <a:chExt cx="9015656" cy="402315"/>
          </a:xfrm>
        </p:grpSpPr>
        <p:grpSp>
          <p:nvGrpSpPr>
            <p:cNvPr id="23" name="组合 22"/>
            <p:cNvGrpSpPr/>
            <p:nvPr/>
          </p:nvGrpSpPr>
          <p:grpSpPr>
            <a:xfrm>
              <a:off x="0" y="0"/>
              <a:ext cx="9015656" cy="180000"/>
              <a:chOff x="0" y="0"/>
              <a:chExt cx="9015656" cy="180000"/>
            </a:xfrm>
            <a:solidFill>
              <a:srgbClr val="887875"/>
            </a:solidFill>
          </p:grpSpPr>
          <p:sp>
            <p:nvSpPr>
              <p:cNvPr id="8" name="矩形 7"/>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0" name="等腰三角形 19"/>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nvGrpSpPr>
            <p:cNvPr id="30" name="组合 29"/>
            <p:cNvGrpSpPr/>
            <p:nvPr/>
          </p:nvGrpSpPr>
          <p:grpSpPr>
            <a:xfrm>
              <a:off x="1" y="222315"/>
              <a:ext cx="7229328" cy="180000"/>
              <a:chOff x="0" y="170600"/>
              <a:chExt cx="7162213" cy="189400"/>
            </a:xfrm>
          </p:grpSpPr>
          <p:sp>
            <p:nvSpPr>
              <p:cNvPr id="26" name="等腰三角形 25"/>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sp>
            <p:nvSpPr>
              <p:cNvPr id="25" name="矩形 24"/>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4C57A"/>
                  </a:solidFill>
                  <a:latin typeface="微软雅黑" panose="020B0503020204020204" charset="-122"/>
                  <a:ea typeface="微软雅黑" panose="020B0503020204020204" charset="-122"/>
                  <a:sym typeface="微软雅黑" panose="020B0503020204020204" charset="-122"/>
                </a:endParaRPr>
              </a:p>
            </p:txBody>
          </p:sp>
        </p:grpSp>
      </p:grpSp>
      <p:grpSp>
        <p:nvGrpSpPr>
          <p:cNvPr id="73" name="组合 72" descr="7b0a2020202022776f7264617274223a2022220a7d0a"/>
          <p:cNvGrpSpPr/>
          <p:nvPr/>
        </p:nvGrpSpPr>
        <p:grpSpPr>
          <a:xfrm>
            <a:off x="1912480" y="1475714"/>
            <a:ext cx="8534121" cy="3853667"/>
            <a:chOff x="1364475" y="-496596"/>
            <a:chExt cx="8534121" cy="3853667"/>
          </a:xfrm>
        </p:grpSpPr>
        <p:sp>
          <p:nvSpPr>
            <p:cNvPr id="56" name="椭圆 55"/>
            <p:cNvSpPr/>
            <p:nvPr/>
          </p:nvSpPr>
          <p:spPr>
            <a:xfrm rot="5400000">
              <a:off x="1343050" y="1946288"/>
              <a:ext cx="1432208" cy="1389358"/>
            </a:xfrm>
            <a:prstGeom prst="ellipse">
              <a:avLst/>
            </a:prstGeom>
            <a:pattFill prst="dkDnDiag">
              <a:fgClr>
                <a:srgbClr val="FBEACE"/>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72" name="组合 71"/>
            <p:cNvGrpSpPr/>
            <p:nvPr/>
          </p:nvGrpSpPr>
          <p:grpSpPr>
            <a:xfrm>
              <a:off x="1651851" y="-496596"/>
              <a:ext cx="8246745" cy="2679367"/>
              <a:chOff x="1651851" y="-496596"/>
              <a:chExt cx="8246745" cy="2679367"/>
            </a:xfrm>
          </p:grpSpPr>
          <p:sp>
            <p:nvSpPr>
              <p:cNvPr id="4" name="文本框 3"/>
              <p:cNvSpPr txBox="1"/>
              <p:nvPr/>
            </p:nvSpPr>
            <p:spPr>
              <a:xfrm>
                <a:off x="1651851" y="-496596"/>
                <a:ext cx="8246745" cy="2214880"/>
              </a:xfrm>
              <a:prstGeom prst="rect">
                <a:avLst/>
              </a:prstGeom>
              <a:noFill/>
            </p:spPr>
            <p:txBody>
              <a:bodyPr wrap="square" rtlCol="0">
                <a:spAutoFit/>
              </a:bodyPr>
              <a:lstStyle/>
              <a:p>
                <a:pPr algn="ctr"/>
                <a:r>
                  <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rPr>
                  <a:t>学考金典</a:t>
                </a:r>
                <a:endParaRPr lang="zh-CN" altLang="en-US" sz="13800" dirty="0">
                  <a:ln w="22225">
                    <a:solidFill>
                      <a:srgbClr val="E81818"/>
                    </a:solidFill>
                    <a:prstDash val="solid"/>
                  </a:ln>
                  <a:gradFill>
                    <a:gsLst>
                      <a:gs pos="51300">
                        <a:srgbClr val="FE5F4A"/>
                      </a:gs>
                      <a:gs pos="0">
                        <a:srgbClr val="DF0303"/>
                      </a:gs>
                      <a:gs pos="100000">
                        <a:srgbClr val="FEA06E"/>
                      </a:gs>
                    </a:gsLst>
                    <a:lin ang="5400000" scaled="1"/>
                  </a:gradFill>
                  <a:effectLst/>
                  <a:latin typeface="方正粗黑宋简体" panose="02000000000000000000" charset="-122"/>
                  <a:ea typeface="方正粗黑宋简体" panose="02000000000000000000" charset="-122"/>
                  <a:sym typeface="微软雅黑" panose="020B0503020204020204" charset="-122"/>
                </a:endParaRPr>
              </a:p>
            </p:txBody>
          </p:sp>
          <p:sp>
            <p:nvSpPr>
              <p:cNvPr id="57" name="椭圆 56"/>
              <p:cNvSpPr/>
              <p:nvPr/>
            </p:nvSpPr>
            <p:spPr>
              <a:xfrm rot="5400000">
                <a:off x="2054258" y="1599688"/>
                <a:ext cx="600682" cy="565484"/>
              </a:xfrm>
              <a:prstGeom prst="ellipse">
                <a:avLst/>
              </a:prstGeom>
              <a:solidFill>
                <a:srgbClr val="99C9C8">
                  <a:alpha val="1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58" name="椭圆 57"/>
              <p:cNvSpPr/>
              <p:nvPr/>
            </p:nvSpPr>
            <p:spPr>
              <a:xfrm rot="5400000" flipH="1">
                <a:off x="2993333" y="1501839"/>
                <a:ext cx="321478" cy="311858"/>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grpSp>
      <p:sp>
        <p:nvSpPr>
          <p:cNvPr id="13" name="文本框 12"/>
          <p:cNvSpPr txBox="1"/>
          <p:nvPr/>
        </p:nvSpPr>
        <p:spPr>
          <a:xfrm>
            <a:off x="3361690" y="3613785"/>
            <a:ext cx="5923280" cy="583565"/>
          </a:xfrm>
          <a:prstGeom prst="rect">
            <a:avLst/>
          </a:prstGeom>
          <a:noFill/>
        </p:spPr>
        <p:txBody>
          <a:bodyPr wrap="square" rtlCol="0">
            <a:spAutoFit/>
          </a:bodyPr>
          <a:p>
            <a:pPr algn="dist"/>
            <a:r>
              <a:rPr lang="zh-CN" altLang="en-US" sz="3200">
                <a:solidFill>
                  <a:schemeClr val="tx1">
                    <a:lumMod val="75000"/>
                    <a:lumOff val="25000"/>
                  </a:schemeClr>
                </a:solidFill>
                <a:latin typeface="微软雅黑" panose="020B0503020204020204" charset="-122"/>
                <a:ea typeface="微软雅黑" panose="020B0503020204020204" charset="-122"/>
              </a:rPr>
              <a:t>广西普通高中学业水平考试</a:t>
            </a:r>
            <a:endParaRPr lang="zh-CN" altLang="en-US" sz="3200">
              <a:solidFill>
                <a:schemeClr val="tx1">
                  <a:lumMod val="75000"/>
                  <a:lumOff val="25000"/>
                </a:schemeClr>
              </a:solidFill>
              <a:latin typeface="微软雅黑" panose="020B0503020204020204" charset="-122"/>
              <a:ea typeface="微软雅黑" panose="020B0503020204020204" charset="-122"/>
            </a:endParaRPr>
          </a:p>
        </p:txBody>
      </p:sp>
      <p:sp>
        <p:nvSpPr>
          <p:cNvPr id="14" name="文本框 13"/>
          <p:cNvSpPr txBox="1"/>
          <p:nvPr/>
        </p:nvSpPr>
        <p:spPr>
          <a:xfrm>
            <a:off x="4697730" y="4413250"/>
            <a:ext cx="3248660" cy="829945"/>
          </a:xfrm>
          <a:prstGeom prst="rect">
            <a:avLst/>
          </a:prstGeom>
          <a:noFill/>
        </p:spPr>
        <p:txBody>
          <a:bodyPr wrap="square" rtlCol="0">
            <a:spAutoFit/>
          </a:bodyPr>
          <a:p>
            <a:pPr algn="dist"/>
            <a:r>
              <a:rPr lang="zh-CN" altLang="en-US" sz="4800" b="1">
                <a:solidFill>
                  <a:schemeClr val="tx1">
                    <a:lumMod val="75000"/>
                    <a:lumOff val="25000"/>
                  </a:schemeClr>
                </a:solidFill>
                <a:latin typeface="微软雅黑" panose="020B0503020204020204" charset="-122"/>
                <a:ea typeface="微软雅黑" panose="020B0503020204020204" charset="-122"/>
              </a:rPr>
              <a:t>训练指导</a:t>
            </a:r>
            <a:endParaRPr lang="zh-CN" altLang="en-US" sz="4800" b="1">
              <a:solidFill>
                <a:schemeClr val="tx1">
                  <a:lumMod val="75000"/>
                  <a:lumOff val="25000"/>
                </a:schemeClr>
              </a:solidFill>
              <a:latin typeface="微软雅黑" panose="020B0503020204020204" charset="-122"/>
              <a:ea typeface="微软雅黑" panose="020B0503020204020204" charset="-122"/>
            </a:endParaRPr>
          </a:p>
        </p:txBody>
      </p:sp>
      <p:sp>
        <p:nvSpPr>
          <p:cNvPr id="33" name="流程图: 终止 32"/>
          <p:cNvSpPr/>
          <p:nvPr/>
        </p:nvSpPr>
        <p:spPr>
          <a:xfrm>
            <a:off x="5336540" y="5536565"/>
            <a:ext cx="1973580" cy="775335"/>
          </a:xfrm>
          <a:prstGeom prst="flowChartTerminator">
            <a:avLst/>
          </a:prstGeom>
          <a:solidFill>
            <a:srgbClr val="F4C57A"/>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sz="3600" b="1">
                <a:solidFill>
                  <a:schemeClr val="tx1">
                    <a:lumMod val="75000"/>
                    <a:lumOff val="25000"/>
                  </a:schemeClr>
                </a:solidFill>
                <a:latin typeface="微软雅黑" panose="020B0503020204020204" charset="-122"/>
                <a:ea typeface="微软雅黑" panose="020B0503020204020204" charset="-122"/>
              </a:rPr>
              <a:t>历史</a:t>
            </a:r>
            <a:endParaRPr lang="zh-CN" altLang="en-US" sz="3600" b="1">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ipe(left)">
                                      <p:cBhvr>
                                        <p:cTn id="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34670" y="341630"/>
            <a:ext cx="11217275" cy="6186170"/>
          </a:xfrm>
          <a:prstGeom prst="rect">
            <a:avLst/>
          </a:prstGeom>
          <a:noFill/>
        </p:spPr>
        <p:txBody>
          <a:bodyPr wrap="square" rtlCol="0">
            <a:noAutofit/>
          </a:bodyPr>
          <a:p>
            <a:pPr algn="just">
              <a:lnSpc>
                <a:spcPct val="130000"/>
              </a:lnSpc>
              <a:spcBef>
                <a:spcPts val="0"/>
              </a:spcBef>
              <a:spcAft>
                <a:spcPts val="0"/>
              </a:spcAft>
            </a:pPr>
            <a:r>
              <a:rPr lang="en-US" sz="2800" b="1">
                <a:latin typeface="宋体" panose="02010600030101010101" pitchFamily="2" charset="-122"/>
                <a:ea typeface="宋体" panose="02010600030101010101" pitchFamily="2" charset="-122"/>
                <a:cs typeface="宋体" panose="02010600030101010101" pitchFamily="2" charset="-122"/>
              </a:rPr>
              <a:t>    </a:t>
            </a:r>
            <a:r>
              <a:rPr sz="2800" b="1">
                <a:latin typeface="宋体" panose="02010600030101010101" pitchFamily="2" charset="-122"/>
                <a:ea typeface="宋体" panose="02010600030101010101" pitchFamily="2" charset="-122"/>
                <a:cs typeface="宋体" panose="02010600030101010101" pitchFamily="2" charset="-122"/>
              </a:rPr>
              <a:t>14</a:t>
            </a:r>
            <a:r>
              <a:rPr lang="en-US" sz="2800" b="1">
                <a:latin typeface="宋体" panose="02010600030101010101" pitchFamily="2" charset="-122"/>
                <a:ea typeface="宋体" panose="02010600030101010101" pitchFamily="2" charset="-122"/>
                <a:cs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改革开放新时期与中国特色社会主义进入新时代</a:t>
            </a:r>
            <a:endParaRPr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认识真理标准问题讨论和党的十一届三中全会的历史意义</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认识改革开放以来中国在各个领域取得的成就、综合国力及国际影响力的不断提高</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认识“一国两制”对实现祖国完全统一的重大意义</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认识邓小平理论对建设中国特色社会主义的重要指导意义</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认识“三个代表”重要思想是加强和改进党的建设、推进我国社会主义自我完善和发展的强大理论武器</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认识科学发展观是马克思主义关于发展的世界观和方法论的集中体现</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认识中国特色社会主义进入新时代的重大意义</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认清我国发展新的历史方位</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认识习近平新时代中国特色社会主义思想是全党全国人民为实现中华民族伟大复兴而奋斗的行动指南</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形成对中国特色社会主义道路、理论体系、制度、文化的形成过程及意义的系统认识。</a:t>
            </a:r>
            <a:endParaRPr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683895" y="71120"/>
            <a:ext cx="11223625" cy="671576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15.古代文明的产生与发展</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知道早期人类文明的产生；了解各文明古国发展的不同特点，</a:t>
            </a:r>
            <a:r>
              <a:rPr lang="zh-CN" altLang="en-US" sz="2800">
                <a:latin typeface="宋体" panose="02010600030101010101" pitchFamily="2" charset="-122"/>
                <a:ea typeface="宋体" panose="02010600030101010101" pitchFamily="2" charset="-122"/>
                <a:cs typeface="宋体" panose="02010600030101010101" pitchFamily="2" charset="-122"/>
              </a:rPr>
              <a:t>分析、认识这些特点形成的不同时空条件；</a:t>
            </a:r>
            <a:r>
              <a:rPr lang="zh-CN" altLang="en-US" sz="2800">
                <a:latin typeface="宋体" panose="02010600030101010101" pitchFamily="2" charset="-122"/>
                <a:ea typeface="宋体" panose="02010600030101010101" pitchFamily="2" charset="-122"/>
                <a:cs typeface="宋体" panose="02010600030101010101" pitchFamily="2" charset="-122"/>
              </a:rPr>
              <a:t>认识古代各大帝国的区域性影响和不同文明之间的早期联系。</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16</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中古世界的多元面貌</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通过了解中古时期欧亚地区的不同国家、民族、宗教和社会变化， 以及世界其他地区的社会状况，认识这一时期世界各区域文明的多元面貌。</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17</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全球联系的建立</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通过了解新航路开辟所引发的全球性流动、人类认识世界的视野和能力的改变，以及对世界各区域文明的不同影响，理解新航路开辟是人类历史从分散走向整体过程中的重要节点。</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34340" y="140335"/>
            <a:ext cx="11621135" cy="6663690"/>
          </a:xfrm>
          <a:prstGeom prst="rect">
            <a:avLst/>
          </a:prstGeom>
          <a:noFill/>
        </p:spPr>
        <p:txBody>
          <a:bodyPr wrap="square" rtlCol="0">
            <a:noAutofit/>
          </a:bodyPr>
          <a:p>
            <a:pPr algn="just">
              <a:lnSpc>
                <a:spcPct val="130000"/>
              </a:lnSpc>
              <a:spcBef>
                <a:spcPts val="0"/>
              </a:spcBef>
              <a:spcAft>
                <a:spcPts val="0"/>
              </a:spcAft>
            </a:pPr>
            <a:r>
              <a:rPr lang="en-US" sz="2800" b="1">
                <a:latin typeface="宋体" panose="02010600030101010101" pitchFamily="2" charset="-122"/>
                <a:ea typeface="宋体" panose="02010600030101010101" pitchFamily="2" charset="-122"/>
                <a:cs typeface="宋体" panose="02010600030101010101" pitchFamily="2" charset="-122"/>
              </a:rPr>
              <a:t>     </a:t>
            </a:r>
            <a:r>
              <a:rPr sz="2800" b="1">
                <a:latin typeface="宋体" panose="02010600030101010101" pitchFamily="2" charset="-122"/>
                <a:ea typeface="宋体" panose="02010600030101010101" pitchFamily="2" charset="-122"/>
                <a:cs typeface="宋体" panose="02010600030101010101" pitchFamily="2" charset="-122"/>
              </a:rPr>
              <a:t>18</a:t>
            </a:r>
            <a:r>
              <a:rPr lang="en-US" sz="2800" b="1">
                <a:latin typeface="宋体" panose="02010600030101010101" pitchFamily="2" charset="-122"/>
                <a:ea typeface="宋体" panose="02010600030101010101" pitchFamily="2" charset="-122"/>
                <a:cs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西方人文主义的发展与资本主义制度的确立</a:t>
            </a:r>
            <a:endParaRPr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通过了解文艺复兴、宗教改革、启蒙运动与资产阶级革命的历史渊源</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认识资产阶级革命的发生和资本主义制度的确立</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是近代西方政治思想理念的初步实现。</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b="1">
                <a:latin typeface="宋体" panose="02010600030101010101" pitchFamily="2" charset="-122"/>
                <a:ea typeface="宋体" panose="02010600030101010101" pitchFamily="2" charset="-122"/>
                <a:cs typeface="宋体" panose="02010600030101010101" pitchFamily="2" charset="-122"/>
              </a:rPr>
              <a:t>	</a:t>
            </a:r>
            <a:r>
              <a:rPr sz="2800" b="1">
                <a:latin typeface="宋体" panose="02010600030101010101" pitchFamily="2" charset="-122"/>
                <a:ea typeface="宋体" panose="02010600030101010101" pitchFamily="2" charset="-122"/>
                <a:cs typeface="宋体" panose="02010600030101010101" pitchFamily="2" charset="-122"/>
              </a:rPr>
              <a:t>19</a:t>
            </a:r>
            <a:r>
              <a:rPr lang="en-US" sz="2800" b="1">
                <a:latin typeface="宋体" panose="02010600030101010101" pitchFamily="2" charset="-122"/>
                <a:ea typeface="宋体" panose="02010600030101010101" pitchFamily="2" charset="-122"/>
                <a:cs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改变世界面貌的工业革命</a:t>
            </a:r>
            <a:endParaRPr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通过了解工业革命带来的社会生产力的极大发展以及所引起的生产关系的深刻变化</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理解工业革命对资本主义世界体系的形成及对人类社会生活的深远影响。</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b="1">
                <a:latin typeface="宋体" panose="02010600030101010101" pitchFamily="2" charset="-122"/>
                <a:ea typeface="宋体" panose="02010600030101010101" pitchFamily="2" charset="-122"/>
                <a:cs typeface="宋体" panose="02010600030101010101" pitchFamily="2" charset="-122"/>
              </a:rPr>
              <a:t>	</a:t>
            </a:r>
            <a:r>
              <a:rPr sz="2800" b="1">
                <a:latin typeface="宋体" panose="02010600030101010101" pitchFamily="2" charset="-122"/>
                <a:ea typeface="宋体" panose="02010600030101010101" pitchFamily="2" charset="-122"/>
                <a:cs typeface="宋体" panose="02010600030101010101" pitchFamily="2" charset="-122"/>
              </a:rPr>
              <a:t>20</a:t>
            </a:r>
            <a:r>
              <a:rPr lang="en-US" sz="2800" b="1">
                <a:latin typeface="宋体" panose="02010600030101010101" pitchFamily="2" charset="-122"/>
                <a:ea typeface="宋体" panose="02010600030101010101" pitchFamily="2" charset="-122"/>
                <a:cs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马克思主义的诞生</a:t>
            </a:r>
            <a:endParaRPr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通过了解马克思主义产生的时代背景以及马克思、恩格斯的理论探索与革命实践</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了解《共产党宣言》的主要内容</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理解马克思主义产生的世界意义。</a:t>
            </a:r>
            <a:endParaRPr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472440" y="657225"/>
            <a:ext cx="11392535" cy="5118100"/>
          </a:xfrm>
          <a:prstGeom prst="rect">
            <a:avLst/>
          </a:prstGeom>
          <a:noFill/>
        </p:spPr>
        <p:txBody>
          <a:bodyPr wrap="square" rtlCol="0">
            <a:noAutofit/>
          </a:bodyPr>
          <a:p>
            <a:pPr algn="just">
              <a:lnSpc>
                <a:spcPct val="130000"/>
              </a:lnSpc>
              <a:spcBef>
                <a:spcPts val="0"/>
              </a:spcBef>
              <a:spcAft>
                <a:spcPts val="0"/>
              </a:spcAft>
            </a:pPr>
            <a:r>
              <a:rPr lang="en-US" sz="2800" b="1">
                <a:latin typeface="宋体" panose="02010600030101010101" pitchFamily="2" charset="-122"/>
                <a:ea typeface="宋体" panose="02010600030101010101" pitchFamily="2" charset="-122"/>
                <a:cs typeface="宋体" panose="02010600030101010101" pitchFamily="2" charset="-122"/>
              </a:rPr>
              <a:t>	</a:t>
            </a:r>
            <a:r>
              <a:rPr sz="2800" b="1">
                <a:latin typeface="宋体" panose="02010600030101010101" pitchFamily="2" charset="-122"/>
                <a:ea typeface="宋体" panose="02010600030101010101" pitchFamily="2" charset="-122"/>
                <a:cs typeface="宋体" panose="02010600030101010101" pitchFamily="2" charset="-122"/>
              </a:rPr>
              <a:t>21</a:t>
            </a:r>
            <a:r>
              <a:rPr lang="en-US" sz="2800" b="1">
                <a:latin typeface="宋体" panose="02010600030101010101" pitchFamily="2" charset="-122"/>
                <a:ea typeface="宋体" panose="02010600030101010101" pitchFamily="2" charset="-122"/>
                <a:cs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世界殖民体系的形成与亚非拉民族独立运动</a:t>
            </a:r>
            <a:endParaRPr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通过了解西方列强对亚非拉的殖民扩张、世界殖民体系的建立以及亚非拉人民的抗争</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理解世界殖民体系的建立及殖民地半殖民地民族独立运动对世界历史发展的影响。</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b="1">
                <a:latin typeface="宋体" panose="02010600030101010101" pitchFamily="2" charset="-122"/>
                <a:ea typeface="宋体" panose="02010600030101010101" pitchFamily="2" charset="-122"/>
                <a:cs typeface="宋体" panose="02010600030101010101" pitchFamily="2" charset="-122"/>
              </a:rPr>
              <a:t>	</a:t>
            </a:r>
            <a:r>
              <a:rPr sz="2800" b="1">
                <a:latin typeface="宋体" panose="02010600030101010101" pitchFamily="2" charset="-122"/>
                <a:ea typeface="宋体" panose="02010600030101010101" pitchFamily="2" charset="-122"/>
                <a:cs typeface="宋体" panose="02010600030101010101" pitchFamily="2" charset="-122"/>
              </a:rPr>
              <a:t>22</a:t>
            </a:r>
            <a:r>
              <a:rPr lang="en-US" sz="2800" b="1">
                <a:latin typeface="宋体" panose="02010600030101010101" pitchFamily="2" charset="-122"/>
                <a:ea typeface="宋体" panose="02010600030101010101" pitchFamily="2" charset="-122"/>
                <a:cs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世界大战 、十月革命与国际秩序的演变</a:t>
            </a:r>
            <a:endParaRPr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通过了解两次世界大战</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理解20世纪上半期国际秩序的变动</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了解列宁领导的十月革命爆发的原因、过程</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理解十月革命的世界历史意义</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理解两次世界大战之间亚非拉民族民主运动对国际秩序的影响。</a:t>
            </a:r>
            <a:endParaRPr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34670" y="481965"/>
            <a:ext cx="11229975" cy="6278880"/>
          </a:xfrm>
          <a:prstGeom prst="rect">
            <a:avLst/>
          </a:prstGeom>
          <a:noFill/>
        </p:spPr>
        <p:txBody>
          <a:bodyPr wrap="square" rtlCol="0">
            <a:noAutofit/>
          </a:bodyPr>
          <a:p>
            <a:pPr algn="just">
              <a:lnSpc>
                <a:spcPct val="130000"/>
              </a:lnSpc>
              <a:spcBef>
                <a:spcPts val="0"/>
              </a:spcBef>
              <a:spcAft>
                <a:spcPts val="0"/>
              </a:spcAft>
            </a:pPr>
            <a:r>
              <a:rPr lang="en-US" sz="2800" b="1">
                <a:latin typeface="宋体" panose="02010600030101010101" pitchFamily="2" charset="-122"/>
                <a:ea typeface="宋体" panose="02010600030101010101" pitchFamily="2" charset="-122"/>
                <a:cs typeface="宋体" panose="02010600030101010101" pitchFamily="2" charset="-122"/>
              </a:rPr>
              <a:t>	23.冷战与20世纪下半期世界的新变化</a:t>
            </a:r>
            <a:r>
              <a:rPr lang="en-US" sz="2800">
                <a:latin typeface="宋体" panose="02010600030101010101" pitchFamily="2" charset="-122"/>
                <a:ea typeface="宋体" panose="02010600030101010101" pitchFamily="2" charset="-122"/>
                <a:cs typeface="宋体" panose="02010600030101010101" pitchFamily="2" charset="-122"/>
              </a:rPr>
              <a:t>   </a:t>
            </a:r>
            <a:endParaRPr 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通过了解第二次世界大战后资本主义、社会主义与第三世界国家的变化</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认识其发展中的成就与问题</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通过了解冷战时期的典型事件</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认识冷战的基本特征</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理解冷战的发生、发展与世界格局变化之间的相互影响。</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b="1">
                <a:latin typeface="宋体" panose="02010600030101010101" pitchFamily="2" charset="-122"/>
                <a:ea typeface="宋体" panose="02010600030101010101" pitchFamily="2" charset="-122"/>
                <a:cs typeface="宋体" panose="02010600030101010101" pitchFamily="2" charset="-122"/>
              </a:rPr>
              <a:t>	</a:t>
            </a:r>
            <a:r>
              <a:rPr sz="2800" b="1">
                <a:latin typeface="宋体" panose="02010600030101010101" pitchFamily="2" charset="-122"/>
                <a:ea typeface="宋体" panose="02010600030101010101" pitchFamily="2" charset="-122"/>
                <a:cs typeface="宋体" panose="02010600030101010101" pitchFamily="2" charset="-122"/>
              </a:rPr>
              <a:t>24</a:t>
            </a:r>
            <a:r>
              <a:rPr lang="en-US" sz="2800" b="1">
                <a:latin typeface="宋体" panose="02010600030101010101" pitchFamily="2" charset="-122"/>
                <a:ea typeface="宋体" panose="02010600030101010101" pitchFamily="2" charset="-122"/>
                <a:cs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当代世界发展的特点与主要趋势</a:t>
            </a:r>
            <a:endParaRPr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通过了解冷战结束后世界多极化、经济全球化、社会信息化、文化多样化的发展特点</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以及出现的全球性问题</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认识人类社会面临的机遇与挑战</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理解和平、发展、合作、共赢成为时代潮流</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牢固树立构建人类命运共同体意识</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共同担当、同舟共济、共促全球的和平与发展。</a:t>
            </a:r>
            <a:endParaRPr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flipV="1">
            <a:off x="10803253" y="432348"/>
            <a:ext cx="901700" cy="901700"/>
            <a:chOff x="7683500" y="3387873"/>
            <a:chExt cx="1079500" cy="1079500"/>
          </a:xfrm>
        </p:grpSpPr>
        <p:cxnSp>
          <p:nvCxnSpPr>
            <p:cNvPr id="12" name="直接连接符 11"/>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83832" y="-470319"/>
            <a:ext cx="4208793" cy="4122855"/>
            <a:chOff x="-444096" y="-90212"/>
            <a:chExt cx="4208793" cy="4122855"/>
          </a:xfrm>
        </p:grpSpPr>
        <p:sp>
          <p:nvSpPr>
            <p:cNvPr id="2" name="椭圆 1"/>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 name="椭圆 2"/>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4" name="椭圆 3"/>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5" name="椭圆 4"/>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6" name="椭圆 5"/>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7" name="椭圆 6"/>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5" name="椭圆 14"/>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7" name="组合 16"/>
          <p:cNvGrpSpPr/>
          <p:nvPr/>
        </p:nvGrpSpPr>
        <p:grpSpPr>
          <a:xfrm rot="10256978">
            <a:off x="8732310" y="3516639"/>
            <a:ext cx="4208793" cy="4122855"/>
            <a:chOff x="-444096" y="-90212"/>
            <a:chExt cx="4208793" cy="4122855"/>
          </a:xfrm>
        </p:grpSpPr>
        <p:sp>
          <p:nvSpPr>
            <p:cNvPr id="18" name="椭圆 17"/>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9" name="椭圆 18"/>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0" name="椭圆 19"/>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1" name="椭圆 20"/>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2" name="椭圆 21"/>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3" name="椭圆 22"/>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4" name="椭圆 23"/>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5" name="组合 24"/>
          <p:cNvGrpSpPr/>
          <p:nvPr/>
        </p:nvGrpSpPr>
        <p:grpSpPr>
          <a:xfrm rot="10800000" flipV="1">
            <a:off x="410373" y="5683308"/>
            <a:ext cx="901700" cy="901700"/>
            <a:chOff x="7683500" y="3387873"/>
            <a:chExt cx="1079500" cy="1079500"/>
          </a:xfrm>
        </p:grpSpPr>
        <p:cxnSp>
          <p:nvCxnSpPr>
            <p:cNvPr id="26" name="直接连接符 25"/>
            <p:cNvCxnSpPr/>
            <p:nvPr/>
          </p:nvCxnSpPr>
          <p:spPr>
            <a:xfrm>
              <a:off x="7683500" y="4218485"/>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nvSpPr>
        <p:spPr>
          <a:xfrm>
            <a:off x="659765" y="942975"/>
            <a:ext cx="10972165" cy="521970"/>
          </a:xfrm>
          <a:prstGeom prst="rect">
            <a:avLst/>
          </a:prstGeom>
          <a:noFill/>
        </p:spPr>
        <p:txBody>
          <a:bodyPr wrap="square" rtlCol="0">
            <a:spAutoFit/>
          </a:bodyPr>
          <a:p>
            <a:pPr algn="ctr"/>
            <a:r>
              <a:rPr lang="en-US" altLang="zh-CN" sz="2800" b="1">
                <a:latin typeface="微软雅黑" panose="020B0503020204020204" charset="-122"/>
                <a:ea typeface="微软雅黑" panose="020B0503020204020204" charset="-122"/>
                <a:cs typeface="微软雅黑" panose="020B0503020204020204" charset="-122"/>
              </a:rPr>
              <a:t>2026 </a:t>
            </a:r>
            <a:r>
              <a:rPr lang="zh-CN" altLang="en-US" sz="2800" b="1">
                <a:latin typeface="微软雅黑" panose="020B0503020204020204" charset="-122"/>
                <a:ea typeface="微软雅黑" panose="020B0503020204020204" charset="-122"/>
                <a:cs typeface="微软雅黑" panose="020B0503020204020204" charset="-122"/>
              </a:rPr>
              <a:t>学考金典</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广西普通高中学业水平考试训练指导</a:t>
            </a:r>
            <a:r>
              <a:rPr lang="en-US" altLang="zh-CN" sz="2800" b="1">
                <a:latin typeface="微软雅黑" panose="020B0503020204020204" charset="-122"/>
                <a:ea typeface="微软雅黑" panose="020B0503020204020204" charset="-122"/>
                <a:cs typeface="微软雅黑" panose="020B0503020204020204" charset="-122"/>
              </a:rPr>
              <a:t>·</a:t>
            </a:r>
            <a:r>
              <a:rPr lang="zh-CN" altLang="en-US" sz="2800" b="1">
                <a:latin typeface="微软雅黑" panose="020B0503020204020204" charset="-122"/>
                <a:ea typeface="微软雅黑" panose="020B0503020204020204" charset="-122"/>
                <a:cs typeface="微软雅黑" panose="020B0503020204020204" charset="-122"/>
              </a:rPr>
              <a:t>历史课件</a:t>
            </a:r>
            <a:endParaRPr lang="zh-CN" altLang="en-US" sz="2800" b="1">
              <a:latin typeface="微软雅黑" panose="020B0503020204020204" charset="-122"/>
              <a:ea typeface="微软雅黑" panose="020B0503020204020204" charset="-122"/>
              <a:cs typeface="微软雅黑" panose="020B0503020204020204" charset="-122"/>
            </a:endParaRPr>
          </a:p>
        </p:txBody>
      </p:sp>
      <p:pic>
        <p:nvPicPr>
          <p:cNvPr id="30" name="图片 29" descr="阴影"/>
          <p:cNvPicPr>
            <a:picLocks noChangeAspect="1"/>
          </p:cNvPicPr>
          <p:nvPr/>
        </p:nvPicPr>
        <p:blipFill>
          <a:blip r:embed="rId1"/>
          <a:stretch>
            <a:fillRect/>
          </a:stretch>
        </p:blipFill>
        <p:spPr>
          <a:xfrm>
            <a:off x="2466340" y="2287270"/>
            <a:ext cx="7280910" cy="3395980"/>
          </a:xfrm>
          <a:prstGeom prst="rect">
            <a:avLst/>
          </a:prstGeom>
        </p:spPr>
      </p:pic>
      <p:sp>
        <p:nvSpPr>
          <p:cNvPr id="9" name="矩形 8"/>
          <p:cNvSpPr/>
          <p:nvPr/>
        </p:nvSpPr>
        <p:spPr>
          <a:xfrm>
            <a:off x="3045460" y="2883535"/>
            <a:ext cx="6190615" cy="1568450"/>
          </a:xfrm>
          <a:prstGeom prst="rect">
            <a:avLst/>
          </a:prstGeom>
        </p:spPr>
        <p:txBody>
          <a:bodyPr wrap="square">
            <a:spAutoFit/>
          </a:bodyPr>
          <a:lstStyle/>
          <a:p>
            <a:pPr algn="dist"/>
            <a:r>
              <a:rPr lang="zh-CN" altLang="en-US" sz="9600" b="1"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本课结束</a:t>
            </a:r>
            <a:endParaRPr lang="zh-CN" altLang="en-US" sz="9600" b="1"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15155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 name="矩形 5"/>
          <p:cNvSpPr/>
          <p:nvPr/>
        </p:nvSpPr>
        <p:spPr>
          <a:xfrm>
            <a:off x="1484630" y="1183005"/>
            <a:ext cx="9378950" cy="4817745"/>
          </a:xfrm>
          <a:custGeom>
            <a:avLst/>
            <a:gdLst>
              <a:gd name="connsiteX0" fmla="*/ 0 w 11753845"/>
              <a:gd name="connsiteY0" fmla="*/ 0 h 6381750"/>
              <a:gd name="connsiteX1" fmla="*/ 11753845 w 11753845"/>
              <a:gd name="connsiteY1" fmla="*/ 0 h 6381750"/>
              <a:gd name="connsiteX2" fmla="*/ 11753845 w 11753845"/>
              <a:gd name="connsiteY2" fmla="*/ 6381750 h 6381750"/>
              <a:gd name="connsiteX3" fmla="*/ 0 w 11753845"/>
              <a:gd name="connsiteY3" fmla="*/ 6381750 h 6381750"/>
              <a:gd name="connsiteX4" fmla="*/ 0 w 11753845"/>
              <a:gd name="connsiteY4" fmla="*/ 0 h 63817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53845" h="6381750" fill="none" extrusionOk="0">
                <a:moveTo>
                  <a:pt x="0" y="0"/>
                </a:moveTo>
                <a:cubicBezTo>
                  <a:pt x="3183110" y="-104054"/>
                  <a:pt x="8258642" y="-119396"/>
                  <a:pt x="11753845" y="0"/>
                </a:cubicBezTo>
                <a:cubicBezTo>
                  <a:pt x="11725960" y="2662940"/>
                  <a:pt x="11587146" y="3497919"/>
                  <a:pt x="11753845" y="6381750"/>
                </a:cubicBezTo>
                <a:cubicBezTo>
                  <a:pt x="10179394" y="6524103"/>
                  <a:pt x="5192149" y="6412549"/>
                  <a:pt x="0" y="6381750"/>
                </a:cubicBezTo>
                <a:cubicBezTo>
                  <a:pt x="-79383" y="4311867"/>
                  <a:pt x="134796" y="2744656"/>
                  <a:pt x="0" y="0"/>
                </a:cubicBezTo>
                <a:close/>
              </a:path>
              <a:path w="11753845" h="6381750" stroke="0" extrusionOk="0">
                <a:moveTo>
                  <a:pt x="0" y="0"/>
                </a:moveTo>
                <a:cubicBezTo>
                  <a:pt x="2957728" y="132734"/>
                  <a:pt x="7515203" y="-84803"/>
                  <a:pt x="11753845" y="0"/>
                </a:cubicBezTo>
                <a:cubicBezTo>
                  <a:pt x="11585469" y="1605334"/>
                  <a:pt x="11788918" y="5258562"/>
                  <a:pt x="11753845" y="6381750"/>
                </a:cubicBezTo>
                <a:cubicBezTo>
                  <a:pt x="10174487" y="6442052"/>
                  <a:pt x="2921945" y="6236068"/>
                  <a:pt x="0" y="6381750"/>
                </a:cubicBezTo>
                <a:cubicBezTo>
                  <a:pt x="-80667" y="3260684"/>
                  <a:pt x="-56701" y="3069181"/>
                  <a:pt x="0" y="0"/>
                </a:cubicBezTo>
                <a:close/>
              </a:path>
            </a:pathLst>
          </a:custGeom>
          <a:solidFill>
            <a:srgbClr val="F4C57A"/>
          </a:solidFill>
          <a:ln w="28575">
            <a:solidFill>
              <a:srgbClr val="8878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F4C57A"/>
              </a:solidFill>
            </a:endParaRPr>
          </a:p>
        </p:txBody>
      </p:sp>
      <p:sp>
        <p:nvSpPr>
          <p:cNvPr id="3" name="文本框 2"/>
          <p:cNvSpPr txBox="1"/>
          <p:nvPr/>
        </p:nvSpPr>
        <p:spPr>
          <a:xfrm>
            <a:off x="5048250" y="1583055"/>
            <a:ext cx="2126615" cy="645160"/>
          </a:xfrm>
          <a:prstGeom prst="rect">
            <a:avLst/>
          </a:prstGeom>
          <a:noFill/>
        </p:spPr>
        <p:txBody>
          <a:bodyPr wrap="square" rtlCol="0">
            <a:spAutoFit/>
          </a:bodyPr>
          <a:p>
            <a:pPr algn="l"/>
            <a:r>
              <a:rPr lang="zh-CN" altLang="en-US" sz="3600" b="1">
                <a:sym typeface="+mn-ea"/>
              </a:rPr>
              <a:t>版权声明</a:t>
            </a:r>
            <a:endParaRPr lang="zh-CN" altLang="en-US" sz="3600" b="1">
              <a:solidFill>
                <a:srgbClr val="0091DC"/>
              </a:solidFill>
              <a:sym typeface="+mn-ea"/>
            </a:endParaRPr>
          </a:p>
        </p:txBody>
      </p:sp>
      <p:pic>
        <p:nvPicPr>
          <p:cNvPr id="36" name="图片 35"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r="37631" b="54817"/>
          <a:stretch>
            <a:fillRect/>
          </a:stretch>
        </p:blipFill>
        <p:spPr>
          <a:xfrm rot="20311036">
            <a:off x="708660" y="118110"/>
            <a:ext cx="2614295" cy="2038350"/>
          </a:xfrm>
          <a:custGeom>
            <a:avLst/>
            <a:gdLst>
              <a:gd name="connsiteX0" fmla="*/ 197951 w 2213875"/>
              <a:gd name="connsiteY0" fmla="*/ 0 h 1603841"/>
              <a:gd name="connsiteX1" fmla="*/ 2213875 w 2213875"/>
              <a:gd name="connsiteY1" fmla="*/ 352860 h 1603841"/>
              <a:gd name="connsiteX2" fmla="*/ 1994909 w 2213875"/>
              <a:gd name="connsiteY2" fmla="*/ 1603841 h 1603841"/>
              <a:gd name="connsiteX3" fmla="*/ 0 w 2213875"/>
              <a:gd name="connsiteY3" fmla="*/ 1254660 h 1603841"/>
              <a:gd name="connsiteX4" fmla="*/ 0 w 2213875"/>
              <a:gd name="connsiteY4" fmla="*/ 0 h 1603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3875" h="1603841">
                <a:moveTo>
                  <a:pt x="197951" y="0"/>
                </a:moveTo>
                <a:lnTo>
                  <a:pt x="2213875" y="352860"/>
                </a:lnTo>
                <a:lnTo>
                  <a:pt x="1994909" y="1603841"/>
                </a:lnTo>
                <a:lnTo>
                  <a:pt x="0" y="1254660"/>
                </a:lnTo>
                <a:lnTo>
                  <a:pt x="0" y="0"/>
                </a:lnTo>
                <a:close/>
              </a:path>
            </a:pathLst>
          </a:custGeom>
        </p:spPr>
      </p:pic>
      <p:pic>
        <p:nvPicPr>
          <p:cNvPr id="38" name="图片 37" descr="形状, 箭头&#10;&#10;描述已自动生成"/>
          <p:cNvPicPr>
            <a:picLocks noChangeAspect="1"/>
          </p:cNvPicPr>
          <p:nvPr/>
        </p:nvPicPr>
        <p:blipFill>
          <a:blip r:embed="rId1">
            <a:extLst>
              <a:ext uri="{28A0092B-C50C-407E-A947-70E740481C1C}">
                <a14:useLocalDpi xmlns:a14="http://schemas.microsoft.com/office/drawing/2010/main" val="0"/>
              </a:ext>
            </a:extLst>
          </a:blip>
          <a:srcRect l="22218" t="45795"/>
          <a:stretch>
            <a:fillRect/>
          </a:stretch>
        </p:blipFill>
        <p:spPr>
          <a:xfrm rot="273568">
            <a:off x="8487158" y="4904369"/>
            <a:ext cx="3161167" cy="2202946"/>
          </a:xfrm>
          <a:custGeom>
            <a:avLst/>
            <a:gdLst>
              <a:gd name="connsiteX0" fmla="*/ 0 w 2761006"/>
              <a:gd name="connsiteY0" fmla="*/ 467642 h 1924083"/>
              <a:gd name="connsiteX1" fmla="*/ 2761006 w 2761006"/>
              <a:gd name="connsiteY1" fmla="*/ 0 h 1924083"/>
              <a:gd name="connsiteX2" fmla="*/ 2761006 w 2761006"/>
              <a:gd name="connsiteY2" fmla="*/ 1700275 h 1924083"/>
              <a:gd name="connsiteX3" fmla="*/ 1439627 w 2761006"/>
              <a:gd name="connsiteY3" fmla="*/ 1924083 h 1924083"/>
              <a:gd name="connsiteX4" fmla="*/ 246683 w 2761006"/>
              <a:gd name="connsiteY4" fmla="*/ 1924083 h 19240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1006" h="1924083">
                <a:moveTo>
                  <a:pt x="0" y="467642"/>
                </a:moveTo>
                <a:lnTo>
                  <a:pt x="2761006" y="0"/>
                </a:lnTo>
                <a:lnTo>
                  <a:pt x="2761006" y="1700275"/>
                </a:lnTo>
                <a:lnTo>
                  <a:pt x="1439627" y="1924083"/>
                </a:lnTo>
                <a:lnTo>
                  <a:pt x="246683" y="1924083"/>
                </a:lnTo>
                <a:close/>
              </a:path>
            </a:pathLst>
          </a:custGeom>
        </p:spPr>
      </p:pic>
      <p:sp>
        <p:nvSpPr>
          <p:cNvPr id="41" name="文本框 40"/>
          <p:cNvSpPr txBox="1"/>
          <p:nvPr/>
        </p:nvSpPr>
        <p:spPr>
          <a:xfrm>
            <a:off x="1834515" y="2503170"/>
            <a:ext cx="8552815" cy="2993390"/>
          </a:xfrm>
          <a:prstGeom prst="rect">
            <a:avLst/>
          </a:prstGeom>
          <a:noFill/>
        </p:spPr>
        <p:txBody>
          <a:bodyPr wrap="square" rtlCol="0">
            <a:noAutofit/>
          </a:bodyPr>
          <a:p>
            <a:pPr algn="just">
              <a:lnSpc>
                <a:spcPct val="10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本课件仅限于教师教学使用，课件的所有权和著作权归广西接班人教育科技有限公司所有。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algn="just">
              <a:lnSpc>
                <a:spcPct val="100000"/>
              </a:lnSpc>
              <a:spcBef>
                <a:spcPts val="0"/>
              </a:spcBef>
              <a:spcAft>
                <a:spcPts val="0"/>
              </a:spcAft>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任何单位或者个人未</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经书面许可，不得出于商业性目的复制、转载、摘编、改编或以其他方式使用产品封面设计、版式设计、内文内容、商业标识等。任何人不得以非法形式销售或者传播，违者必究。</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endParaRPr lang="zh-CN" altLang="en-US" sz="2800" b="1"/>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0" y="0"/>
            <a:ext cx="9015656" cy="5910196"/>
            <a:chOff x="0" y="0"/>
            <a:chExt cx="9015656" cy="5910196"/>
          </a:xfrm>
        </p:grpSpPr>
        <p:grpSp>
          <p:nvGrpSpPr>
            <p:cNvPr id="4" name="组合 3"/>
            <p:cNvGrpSpPr/>
            <p:nvPr/>
          </p:nvGrpSpPr>
          <p:grpSpPr>
            <a:xfrm>
              <a:off x="0" y="0"/>
              <a:ext cx="410444" cy="5910196"/>
              <a:chOff x="0" y="0"/>
              <a:chExt cx="410444" cy="5910196"/>
            </a:xfrm>
          </p:grpSpPr>
          <p:grpSp>
            <p:nvGrpSpPr>
              <p:cNvPr id="5" name="组合 4"/>
              <p:cNvGrpSpPr/>
              <p:nvPr/>
            </p:nvGrpSpPr>
            <p:grpSpPr>
              <a:xfrm>
                <a:off x="0" y="180000"/>
                <a:ext cx="180000" cy="5730196"/>
                <a:chOff x="0" y="180000"/>
                <a:chExt cx="180000" cy="5730196"/>
              </a:xfrm>
              <a:solidFill>
                <a:srgbClr val="887875"/>
              </a:solidFill>
            </p:grpSpPr>
            <p:sp>
              <p:nvSpPr>
                <p:cNvPr id="8" name="矩形 7"/>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9" name="等腰三角形 8"/>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6" name="矩形 5"/>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7" name="等腰三角形 6"/>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0" name="组合 9"/>
            <p:cNvGrpSpPr/>
            <p:nvPr/>
          </p:nvGrpSpPr>
          <p:grpSpPr>
            <a:xfrm>
              <a:off x="0" y="0"/>
              <a:ext cx="9015656" cy="402315"/>
              <a:chOff x="0" y="0"/>
              <a:chExt cx="9015656" cy="402315"/>
            </a:xfrm>
          </p:grpSpPr>
          <p:grpSp>
            <p:nvGrpSpPr>
              <p:cNvPr id="11" name="组合 10"/>
              <p:cNvGrpSpPr/>
              <p:nvPr/>
            </p:nvGrpSpPr>
            <p:grpSpPr>
              <a:xfrm>
                <a:off x="0" y="0"/>
                <a:ext cx="9015656" cy="180000"/>
                <a:chOff x="0" y="0"/>
                <a:chExt cx="9015656" cy="180000"/>
              </a:xfrm>
              <a:solidFill>
                <a:srgbClr val="887875"/>
              </a:solidFill>
            </p:grpSpPr>
            <p:sp>
              <p:nvSpPr>
                <p:cNvPr id="15" name="矩形 1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6" name="等腰三角形 1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12" name="组合 11"/>
              <p:cNvGrpSpPr/>
              <p:nvPr/>
            </p:nvGrpSpPr>
            <p:grpSpPr>
              <a:xfrm>
                <a:off x="1" y="222315"/>
                <a:ext cx="7229328" cy="180000"/>
                <a:chOff x="0" y="170600"/>
                <a:chExt cx="7162213" cy="189400"/>
              </a:xfrm>
            </p:grpSpPr>
            <p:sp>
              <p:nvSpPr>
                <p:cNvPr id="13" name="等腰三角形 1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14" name="矩形 1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grpSp>
        <p:nvGrpSpPr>
          <p:cNvPr id="18" name="组合 17"/>
          <p:cNvGrpSpPr/>
          <p:nvPr/>
        </p:nvGrpSpPr>
        <p:grpSpPr>
          <a:xfrm flipH="1" flipV="1">
            <a:off x="3206959" y="1000502"/>
            <a:ext cx="9015656" cy="5910196"/>
            <a:chOff x="0" y="0"/>
            <a:chExt cx="9015656" cy="5910196"/>
          </a:xfrm>
        </p:grpSpPr>
        <p:grpSp>
          <p:nvGrpSpPr>
            <p:cNvPr id="19" name="组合 18"/>
            <p:cNvGrpSpPr/>
            <p:nvPr/>
          </p:nvGrpSpPr>
          <p:grpSpPr>
            <a:xfrm>
              <a:off x="0" y="0"/>
              <a:ext cx="410444" cy="5910196"/>
              <a:chOff x="0" y="0"/>
              <a:chExt cx="410444" cy="5910196"/>
            </a:xfrm>
          </p:grpSpPr>
          <p:grpSp>
            <p:nvGrpSpPr>
              <p:cNvPr id="27" name="组合 26"/>
              <p:cNvGrpSpPr/>
              <p:nvPr/>
            </p:nvGrpSpPr>
            <p:grpSpPr>
              <a:xfrm>
                <a:off x="0" y="180000"/>
                <a:ext cx="180000" cy="5730196"/>
                <a:chOff x="0" y="180000"/>
                <a:chExt cx="180000" cy="5730196"/>
              </a:xfrm>
              <a:solidFill>
                <a:srgbClr val="887875"/>
              </a:solidFill>
            </p:grpSpPr>
            <p:sp>
              <p:nvSpPr>
                <p:cNvPr id="30" name="矩形 29"/>
                <p:cNvSpPr/>
                <p:nvPr/>
              </p:nvSpPr>
              <p:spPr>
                <a:xfrm rot="5400000">
                  <a:off x="-2685098" y="2865098"/>
                  <a:ext cx="555019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1" name="等腰三角形 30"/>
                <p:cNvSpPr/>
                <p:nvPr/>
              </p:nvSpPr>
              <p:spPr>
                <a:xfrm rot="10800000">
                  <a:off x="0" y="5730196"/>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28" name="矩形 27"/>
              <p:cNvSpPr/>
              <p:nvPr/>
            </p:nvSpPr>
            <p:spPr>
              <a:xfrm rot="5400000">
                <a:off x="-1659557" y="1890000"/>
                <a:ext cx="3960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9" name="等腰三角形 28"/>
              <p:cNvSpPr/>
              <p:nvPr/>
            </p:nvSpPr>
            <p:spPr>
              <a:xfrm rot="10800000">
                <a:off x="230444" y="3955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0" name="组合 19"/>
            <p:cNvGrpSpPr/>
            <p:nvPr/>
          </p:nvGrpSpPr>
          <p:grpSpPr>
            <a:xfrm>
              <a:off x="0" y="0"/>
              <a:ext cx="9015656" cy="402315"/>
              <a:chOff x="0" y="0"/>
              <a:chExt cx="9015656" cy="402315"/>
            </a:xfrm>
          </p:grpSpPr>
          <p:grpSp>
            <p:nvGrpSpPr>
              <p:cNvPr id="21" name="组合 20"/>
              <p:cNvGrpSpPr/>
              <p:nvPr/>
            </p:nvGrpSpPr>
            <p:grpSpPr>
              <a:xfrm>
                <a:off x="0" y="0"/>
                <a:ext cx="9015656" cy="180000"/>
                <a:chOff x="0" y="0"/>
                <a:chExt cx="9015656" cy="180000"/>
              </a:xfrm>
              <a:solidFill>
                <a:srgbClr val="887875"/>
              </a:solidFill>
            </p:grpSpPr>
            <p:sp>
              <p:nvSpPr>
                <p:cNvPr id="25" name="矩形 24"/>
                <p:cNvSpPr/>
                <p:nvPr/>
              </p:nvSpPr>
              <p:spPr>
                <a:xfrm>
                  <a:off x="0" y="0"/>
                  <a:ext cx="8835656" cy="1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6" name="等腰三角形 25"/>
                <p:cNvSpPr/>
                <p:nvPr/>
              </p:nvSpPr>
              <p:spPr>
                <a:xfrm rot="5400000">
                  <a:off x="8835656" y="0"/>
                  <a:ext cx="180000" cy="1800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nvGrpSpPr>
              <p:cNvPr id="22" name="组合 21"/>
              <p:cNvGrpSpPr/>
              <p:nvPr/>
            </p:nvGrpSpPr>
            <p:grpSpPr>
              <a:xfrm>
                <a:off x="1" y="222315"/>
                <a:ext cx="7229328" cy="180000"/>
                <a:chOff x="0" y="170600"/>
                <a:chExt cx="7162213" cy="189400"/>
              </a:xfrm>
            </p:grpSpPr>
            <p:sp>
              <p:nvSpPr>
                <p:cNvPr id="23" name="等腰三角形 22"/>
                <p:cNvSpPr/>
                <p:nvPr/>
              </p:nvSpPr>
              <p:spPr>
                <a:xfrm rot="5400000">
                  <a:off x="6982213" y="170600"/>
                  <a:ext cx="180000" cy="180000"/>
                </a:xfrm>
                <a:prstGeom prst="triangle">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4" name="矩形 23"/>
                <p:cNvSpPr/>
                <p:nvPr/>
              </p:nvSpPr>
              <p:spPr>
                <a:xfrm>
                  <a:off x="0" y="180000"/>
                  <a:ext cx="6984000" cy="180000"/>
                </a:xfrm>
                <a:prstGeom prst="rect">
                  <a:avLst/>
                </a:prstGeom>
                <a:solidFill>
                  <a:srgbClr val="F4C5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grpSp>
      </p:grpSp>
      <p:sp>
        <p:nvSpPr>
          <p:cNvPr id="32" name="椭圆 31"/>
          <p:cNvSpPr/>
          <p:nvPr/>
        </p:nvSpPr>
        <p:spPr>
          <a:xfrm rot="5400000">
            <a:off x="10076620" y="1472283"/>
            <a:ext cx="1046750" cy="1015434"/>
          </a:xfrm>
          <a:prstGeom prst="ellipse">
            <a:avLst/>
          </a:prstGeom>
          <a:pattFill prst="dkDnDiag">
            <a:fgClr>
              <a:srgbClr val="F9E2BD"/>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3" name="椭圆 32"/>
          <p:cNvSpPr/>
          <p:nvPr/>
        </p:nvSpPr>
        <p:spPr>
          <a:xfrm rot="5400000">
            <a:off x="9400214" y="459170"/>
            <a:ext cx="712534" cy="670786"/>
          </a:xfrm>
          <a:prstGeom prst="ellipse">
            <a:avLst/>
          </a:prstGeom>
          <a:pattFill prst="dkDnDiag">
            <a:fgClr>
              <a:srgbClr val="D4E8E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3" name="文本框 2"/>
          <p:cNvSpPr txBox="1"/>
          <p:nvPr/>
        </p:nvSpPr>
        <p:spPr>
          <a:xfrm>
            <a:off x="1651635" y="1219200"/>
            <a:ext cx="9265285" cy="3291840"/>
          </a:xfrm>
          <a:prstGeom prst="rect">
            <a:avLst/>
          </a:prstGeom>
          <a:noFill/>
        </p:spPr>
        <p:txBody>
          <a:bodyPr wrap="square" rtlCol="0">
            <a:spAutoFit/>
            <a:scene3d>
              <a:camera prst="orthographicFront"/>
              <a:lightRig rig="threePt" dir="t"/>
            </a:scene3d>
          </a:bodyPr>
          <a:p>
            <a:pPr indent="0" algn="ctr" fontAlgn="auto">
              <a:lnSpc>
                <a:spcPct val="130000"/>
              </a:lnSpc>
            </a:pPr>
            <a:r>
              <a:rPr lang="zh-CN" altLang="en-US"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rPr>
              <a:t>第一部分</a:t>
            </a:r>
            <a:r>
              <a:rPr lang="en-US" altLang="zh-CN"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rPr>
              <a:t> </a:t>
            </a:r>
            <a:endParaRPr lang="en-US" altLang="zh-CN"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a:p>
            <a:pPr indent="0" algn="ctr" fontAlgn="auto">
              <a:lnSpc>
                <a:spcPct val="130000"/>
              </a:lnSpc>
            </a:pPr>
            <a:r>
              <a:rPr lang="zh-CN" altLang="en-US"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rPr>
              <a:t>课程内容要求</a:t>
            </a:r>
            <a:endParaRPr lang="zh-CN" altLang="en-US" sz="8000" b="1">
              <a:solidFill>
                <a:srgbClr val="EC55A6"/>
              </a:solidFill>
              <a:effectLst>
                <a:outerShdw blurRad="50800" dist="38100" algn="l" rotWithShape="0">
                  <a:prstClr val="black">
                    <a:alpha val="40000"/>
                  </a:prstClr>
                </a:outerShdw>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635635" y="428625"/>
            <a:ext cx="7332980" cy="645160"/>
          </a:xfrm>
          <a:prstGeom prst="rect">
            <a:avLst/>
          </a:prstGeom>
          <a:noFill/>
        </p:spPr>
        <p:txBody>
          <a:bodyPr wrap="square" rtlCol="0">
            <a:spAutoFit/>
          </a:bodyPr>
          <a:lstStyle/>
          <a:p>
            <a:pPr algn="just"/>
            <a:r>
              <a:rPr lang="en-US" altLang="zh-CN"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      </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一、必修课程</a:t>
            </a:r>
            <a:r>
              <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rPr>
              <a:t>学习要求</a:t>
            </a:r>
            <a:endParaRPr lang="zh-CN" altLang="en-US" sz="3600" b="1" dirty="0">
              <a:solidFill>
                <a:schemeClr val="accent2">
                  <a:lumMod val="50000"/>
                </a:schemeClr>
              </a:solidFill>
              <a:latin typeface="微软雅黑" panose="020B0503020204020204" charset="-122"/>
              <a:ea typeface="微软雅黑" panose="020B0503020204020204" charset="-122"/>
              <a:sym typeface="微软雅黑" panose="020B0503020204020204" charset="-122"/>
            </a:endParaRPr>
          </a:p>
        </p:txBody>
      </p:sp>
      <p:grpSp>
        <p:nvGrpSpPr>
          <p:cNvPr id="13" name="组合 12"/>
          <p:cNvGrpSpPr/>
          <p:nvPr/>
        </p:nvGrpSpPr>
        <p:grpSpPr>
          <a:xfrm>
            <a:off x="5674360" y="582295"/>
            <a:ext cx="857885" cy="744220"/>
            <a:chOff x="7070753" y="3387873"/>
            <a:chExt cx="1692247" cy="1079500"/>
          </a:xfrm>
        </p:grpSpPr>
        <p:cxnSp>
          <p:nvCxnSpPr>
            <p:cNvPr id="14" name="直接连接符 13"/>
            <p:cNvCxnSpPr/>
            <p:nvPr/>
          </p:nvCxnSpPr>
          <p:spPr>
            <a:xfrm>
              <a:off x="7070753" y="4218485"/>
              <a:ext cx="1692247"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6200000">
              <a:off x="7924800" y="3927623"/>
              <a:ext cx="1079500" cy="0"/>
            </a:xfrm>
            <a:prstGeom prst="line">
              <a:avLst/>
            </a:prstGeom>
            <a:ln w="19050">
              <a:solidFill>
                <a:srgbClr val="F4C57A"/>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36930" y="1155065"/>
            <a:ext cx="10518140" cy="470027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1.早期中华文明</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通过了解石器时代中国境内有代表性的文化遗存，认识它们与中华文明起源以及私有制、阶级和国家产生的关系；通过甲骨文、青铜铭文及其他文献记载，了解私有制、阶级和早期国家的特征。</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2.春秋战国时期的政治</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en-US" altLang="zh-CN" sz="2800" b="1">
                <a:latin typeface="宋体" panose="02010600030101010101" pitchFamily="2" charset="-122"/>
                <a:ea typeface="宋体" panose="02010600030101010101" pitchFamily="2" charset="-122"/>
                <a:cs typeface="宋体" panose="02010600030101010101" pitchFamily="2" charset="-122"/>
              </a:rPr>
              <a:t>社会及思想变动</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通过了解春秋战国时期的经济发展和政治变动，理解战国时期变法运动的必然性；了解老子、孔子学说；通过孟子、荀子、庄子等了解“百家争鸣”的局面及其意义。</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836930" y="822960"/>
            <a:ext cx="10518140" cy="537527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3.秦汉大一统国家的建立与巩固</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通过了解秦朝的统一业绩和汉朝削藩、开疆拓土、尊崇儒术等举措</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认识统一多民族封建国家的建立及巩固在中国历史上的意义</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通过了解秦汉时期的社会矛盾和农民起义</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认识秦朝崩溃和两汉衰亡的原因。</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4</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三国两晋南北朝的民族交融与隋唐大一统的发展</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通过了解三国两晋南北朝政权更迭的历史脉络</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隋唐时期封建社会的高度繁荣</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认识三国两晋南北朝至隋唐时期的制度变化与创新、民族交融、区域开发和思想文化领域的新成就。</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03580" y="339090"/>
            <a:ext cx="11075035" cy="6396990"/>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5</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辽宋夏金多民族政权并立与元朝的统一</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通过了解两宋的政治和军事，认识这一时期在政治、经济、文化与社会等方面的新变化；通过了解辽夏金元诸政权的建立、发展和相关制度建设，认识北方少数民族政权在统一多民族封建国家发展中的重要作用。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6</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明至清中叶中国版图的奠定、封建专制的发展与社会变动</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通过了解明清时期统一全国和经略边疆的相关举措，知道南海诸岛、台湾及其包括钓鱼岛在内的附属岛屿是中国版图的一部分，认识这一时期统一多民族国家版图奠定的重要意义；了解明清时期社会经济、思想文化的重要变化；通过了解明清时期封建专制的发展、世界的变化对中国的影响，认识中国社会面临的危机。</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753110"/>
            <a:ext cx="10761345" cy="5112385"/>
          </a:xfrm>
          <a:prstGeom prst="rect">
            <a:avLst/>
          </a:prstGeom>
          <a:noFill/>
        </p:spPr>
        <p:txBody>
          <a:bodyPr wrap="square" rtlCol="0">
            <a:noAutofit/>
          </a:bodyPr>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b="1">
                <a:latin typeface="宋体" panose="02010600030101010101" pitchFamily="2" charset="-122"/>
                <a:ea typeface="宋体" panose="02010600030101010101" pitchFamily="2" charset="-122"/>
                <a:cs typeface="宋体" panose="02010600030101010101" pitchFamily="2" charset="-122"/>
              </a:rPr>
              <a:t>7</a:t>
            </a:r>
            <a:r>
              <a:rPr lang="en-US" altLang="zh-CN"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宋体" panose="02010600030101010101" pitchFamily="2" charset="-122"/>
                <a:ea typeface="宋体" panose="02010600030101010101" pitchFamily="2" charset="-122"/>
                <a:cs typeface="宋体" panose="02010600030101010101" pitchFamily="2" charset="-122"/>
              </a:rPr>
              <a:t>晚清时期的内忧外患与救亡图存</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认识列强侵华对中国社会的影响，概述晚清时期中国人民反抗外来侵略的斗争事迹，理解其性质和意义；认识社会各阶级为挽救危局所做的努力及存在的局限性。</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b="1">
                <a:latin typeface="宋体" panose="02010600030101010101" pitchFamily="2" charset="-122"/>
                <a:ea typeface="宋体" panose="02010600030101010101" pitchFamily="2" charset="-122"/>
                <a:cs typeface="宋体" panose="02010600030101010101" pitchFamily="2" charset="-122"/>
              </a:rPr>
              <a:t>    8.辛亥革命与中华民国的建立</a:t>
            </a:r>
            <a:endParaRPr lang="en-US" altLang="zh-CN"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altLang="zh-CN" sz="2800">
                <a:latin typeface="宋体" panose="02010600030101010101" pitchFamily="2" charset="-122"/>
                <a:ea typeface="宋体" panose="02010600030101010101" pitchFamily="2" charset="-122"/>
                <a:cs typeface="宋体" panose="02010600030101010101" pitchFamily="2" charset="-122"/>
              </a:rPr>
              <a:t>    了解孙中山三民主义的基本内容</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理解辛亥革命与中华民国建立对中国结束帝制、建立民国的意义及局限性</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了解北洋军阀的统治及特点</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概述新文化运动的主要内容</a:t>
            </a:r>
            <a:r>
              <a:rPr lang="zh-CN" altLang="en-US" sz="2800">
                <a:latin typeface="宋体" panose="02010600030101010101" pitchFamily="2" charset="-122"/>
                <a:ea typeface="宋体" panose="02010600030101010101" pitchFamily="2" charset="-122"/>
                <a:cs typeface="宋体" panose="02010600030101010101" pitchFamily="2" charset="-122"/>
              </a:rPr>
              <a:t>，</a:t>
            </a:r>
            <a:r>
              <a:rPr lang="en-US" altLang="zh-CN" sz="2800">
                <a:latin typeface="宋体" panose="02010600030101010101" pitchFamily="2" charset="-122"/>
                <a:ea typeface="宋体" panose="02010600030101010101" pitchFamily="2" charset="-122"/>
                <a:cs typeface="宋体" panose="02010600030101010101" pitchFamily="2" charset="-122"/>
              </a:rPr>
              <a:t>探讨其对近代中国思想解放的影响。</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89915" y="753110"/>
            <a:ext cx="10945495" cy="5768340"/>
          </a:xfrm>
          <a:prstGeom prst="rect">
            <a:avLst/>
          </a:prstGeom>
          <a:noFill/>
        </p:spPr>
        <p:txBody>
          <a:bodyPr wrap="square" rtlCol="0">
            <a:noAutofit/>
          </a:bodyPr>
          <a:p>
            <a:pPr algn="just">
              <a:lnSpc>
                <a:spcPct val="130000"/>
              </a:lnSpc>
              <a:spcBef>
                <a:spcPts val="0"/>
              </a:spcBef>
              <a:spcAft>
                <a:spcPts val="0"/>
              </a:spcAft>
            </a:pPr>
            <a:r>
              <a:rPr lang="en-US" sz="2800" b="1">
                <a:latin typeface="宋体" panose="02010600030101010101" pitchFamily="2" charset="-122"/>
                <a:ea typeface="宋体" panose="02010600030101010101" pitchFamily="2" charset="-122"/>
                <a:cs typeface="宋体" panose="02010600030101010101" pitchFamily="2" charset="-122"/>
              </a:rPr>
              <a:t>    </a:t>
            </a:r>
            <a:r>
              <a:rPr sz="2800" b="1">
                <a:latin typeface="宋体" panose="02010600030101010101" pitchFamily="2" charset="-122"/>
                <a:ea typeface="宋体" panose="02010600030101010101" pitchFamily="2" charset="-122"/>
                <a:cs typeface="宋体" panose="02010600030101010101" pitchFamily="2" charset="-122"/>
              </a:rPr>
              <a:t>9</a:t>
            </a:r>
            <a:r>
              <a:rPr lang="en-US" sz="2800" b="1">
                <a:latin typeface="宋体" panose="02010600030101010101" pitchFamily="2" charset="-122"/>
                <a:ea typeface="宋体" panose="02010600030101010101" pitchFamily="2" charset="-122"/>
                <a:cs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中国共产党成立与新民主主义革命兴起</a:t>
            </a:r>
            <a:endParaRPr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认识五四爱国运动的历史意义</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认识马克思主义在中国的传播与中国共产党成立对中国革命的深远影响</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认识国共合作领导国民革命的历史作用</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了解南京国民政府的成立</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认识中国共产党开辟革命新道路的意义</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认识红军长征的意义。</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b="1">
                <a:latin typeface="宋体" panose="02010600030101010101" pitchFamily="2" charset="-122"/>
                <a:ea typeface="宋体" panose="02010600030101010101" pitchFamily="2" charset="-122"/>
                <a:cs typeface="宋体" panose="02010600030101010101" pitchFamily="2" charset="-122"/>
              </a:rPr>
              <a:t>    </a:t>
            </a:r>
            <a:r>
              <a:rPr sz="2800" b="1">
                <a:latin typeface="宋体" panose="02010600030101010101" pitchFamily="2" charset="-122"/>
                <a:ea typeface="宋体" panose="02010600030101010101" pitchFamily="2" charset="-122"/>
                <a:cs typeface="宋体" panose="02010600030101010101" pitchFamily="2" charset="-122"/>
              </a:rPr>
              <a:t>10</a:t>
            </a:r>
            <a:r>
              <a:rPr lang="en-US" sz="2800" b="1">
                <a:latin typeface="宋体" panose="02010600030101010101" pitchFamily="2" charset="-122"/>
                <a:ea typeface="宋体" panose="02010600030101010101" pitchFamily="2" charset="-122"/>
                <a:cs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中华民族的抗日战争</a:t>
            </a:r>
            <a:endParaRPr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了解日本军国主义的侵华罪行</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通过了解正面战场和敌后战场的抗战</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感悟中华民族英勇不屈的精神</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认识中国共产党是全民族团结抗战的中流砥柱</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认识中国战场是世界反法西斯战争的东方主战场</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理解十四年抗战胜利在中华民族伟大复兴中的历史意义</a:t>
            </a:r>
            <a:r>
              <a:rPr lang="zh-CN" sz="2800">
                <a:latin typeface="宋体" panose="02010600030101010101" pitchFamily="2" charset="-122"/>
                <a:ea typeface="宋体" panose="02010600030101010101" pitchFamily="2" charset="-122"/>
                <a:cs typeface="宋体" panose="02010600030101010101" pitchFamily="2" charset="-122"/>
              </a:rPr>
              <a:t>。</a:t>
            </a:r>
            <a:endParaRPr 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589915" y="807085"/>
            <a:ext cx="10945495" cy="4658360"/>
          </a:xfrm>
          <a:prstGeom prst="rect">
            <a:avLst/>
          </a:prstGeom>
          <a:noFill/>
        </p:spPr>
        <p:txBody>
          <a:bodyPr wrap="square" rtlCol="0">
            <a:noAutofit/>
          </a:bodyPr>
          <a:p>
            <a:pPr algn="just">
              <a:lnSpc>
                <a:spcPct val="130000"/>
              </a:lnSpc>
              <a:spcBef>
                <a:spcPts val="0"/>
              </a:spcBef>
              <a:spcAft>
                <a:spcPts val="0"/>
              </a:spcAft>
            </a:pPr>
            <a:r>
              <a:rPr lang="en-US" sz="2800" b="1">
                <a:latin typeface="宋体" panose="02010600030101010101" pitchFamily="2" charset="-122"/>
                <a:ea typeface="宋体" panose="02010600030101010101" pitchFamily="2" charset="-122"/>
                <a:cs typeface="宋体" panose="02010600030101010101" pitchFamily="2" charset="-122"/>
              </a:rPr>
              <a:t>    </a:t>
            </a:r>
            <a:r>
              <a:rPr sz="2800" b="1">
                <a:latin typeface="宋体" panose="02010600030101010101" pitchFamily="2" charset="-122"/>
                <a:ea typeface="宋体" panose="02010600030101010101" pitchFamily="2" charset="-122"/>
                <a:cs typeface="宋体" panose="02010600030101010101" pitchFamily="2" charset="-122"/>
              </a:rPr>
              <a:t>11</a:t>
            </a:r>
            <a:r>
              <a:rPr lang="en-US" sz="2800" b="1">
                <a:latin typeface="宋体" panose="02010600030101010101" pitchFamily="2" charset="-122"/>
                <a:ea typeface="宋体" panose="02010600030101010101" pitchFamily="2" charset="-122"/>
                <a:cs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人民解放战争</a:t>
            </a:r>
            <a:endParaRPr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通过了解全面内战的爆发及人民解放战争的进程</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分析国民党政权在大陆统治灭亡的原因</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探讨中国共产党领导人民取得中国革命胜利的原因和意义。</a:t>
            </a:r>
            <a:endParaRPr sz="2800">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b="1">
                <a:latin typeface="宋体" panose="02010600030101010101" pitchFamily="2" charset="-122"/>
                <a:ea typeface="宋体" panose="02010600030101010101" pitchFamily="2" charset="-122"/>
                <a:cs typeface="宋体" panose="02010600030101010101" pitchFamily="2" charset="-122"/>
              </a:rPr>
              <a:t>    </a:t>
            </a:r>
            <a:r>
              <a:rPr sz="2800" b="1">
                <a:latin typeface="宋体" panose="02010600030101010101" pitchFamily="2" charset="-122"/>
                <a:ea typeface="宋体" panose="02010600030101010101" pitchFamily="2" charset="-122"/>
                <a:cs typeface="宋体" panose="02010600030101010101" pitchFamily="2" charset="-122"/>
              </a:rPr>
              <a:t>12</a:t>
            </a:r>
            <a:r>
              <a:rPr lang="en-US" sz="2800" b="1">
                <a:latin typeface="宋体" panose="02010600030101010101" pitchFamily="2" charset="-122"/>
                <a:ea typeface="宋体" panose="02010600030101010101" pitchFamily="2" charset="-122"/>
                <a:cs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中华人民共和国成立和向社会主义的过渡</a:t>
            </a:r>
            <a:endParaRPr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认识中华人民共和国成立的伟大意义</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概述新中国巩固人民政权的主要举措</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认识新中国为民主政治建设和向社会主义过渡所作出的努力。</a:t>
            </a:r>
            <a:endParaRPr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椭圆 9"/>
          <p:cNvSpPr/>
          <p:nvPr/>
        </p:nvSpPr>
        <p:spPr>
          <a:xfrm rot="5400000">
            <a:off x="-419906" y="-451603"/>
            <a:ext cx="1223187" cy="1186592"/>
          </a:xfrm>
          <a:prstGeom prst="ellipse">
            <a:avLst/>
          </a:prstGeom>
          <a:pattFill prst="wd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nvGrpSpPr>
          <p:cNvPr id="23" name="组合 22"/>
          <p:cNvGrpSpPr/>
          <p:nvPr/>
        </p:nvGrpSpPr>
        <p:grpSpPr>
          <a:xfrm rot="10256978">
            <a:off x="10328700" y="4567564"/>
            <a:ext cx="4208793" cy="4122855"/>
            <a:chOff x="-444096" y="-90212"/>
            <a:chExt cx="4208793" cy="4122855"/>
          </a:xfrm>
        </p:grpSpPr>
        <p:sp>
          <p:nvSpPr>
            <p:cNvPr id="24" name="椭圆 23"/>
            <p:cNvSpPr/>
            <p:nvPr/>
          </p:nvSpPr>
          <p:spPr>
            <a:xfrm rot="5400000">
              <a:off x="1370830" y="831067"/>
              <a:ext cx="1223187" cy="1186592"/>
            </a:xfrm>
            <a:prstGeom prst="ellipse">
              <a:avLst/>
            </a:prstGeom>
            <a:pattFill prst="dkDnDiag">
              <a:fgClr>
                <a:srgbClr val="F4C57A"/>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5" name="椭圆 24"/>
            <p:cNvSpPr/>
            <p:nvPr/>
          </p:nvSpPr>
          <p:spPr>
            <a:xfrm rot="5400000">
              <a:off x="2161975" y="2313014"/>
              <a:ext cx="780604" cy="734868"/>
            </a:xfrm>
            <a:prstGeom prst="ellipse">
              <a:avLst/>
            </a:prstGeom>
            <a:pattFill prst="dkDnDiag">
              <a:fgClr>
                <a:srgbClr val="99C9C8"/>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6" name="椭圆 25"/>
            <p:cNvSpPr/>
            <p:nvPr/>
          </p:nvSpPr>
          <p:spPr>
            <a:xfrm rot="5400000">
              <a:off x="2677785" y="1203234"/>
              <a:ext cx="1103418" cy="1070406"/>
            </a:xfrm>
            <a:prstGeom prst="ellipse">
              <a:avLst/>
            </a:prstGeom>
            <a:solidFill>
              <a:srgbClr val="F4C57A">
                <a:alpha val="3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27" name="椭圆 26"/>
            <p:cNvSpPr/>
            <p:nvPr/>
          </p:nvSpPr>
          <p:spPr>
            <a:xfrm rot="5400000">
              <a:off x="780424" y="2701958"/>
              <a:ext cx="1370844" cy="1290526"/>
            </a:xfrm>
            <a:prstGeom prst="ellipse">
              <a:avLst/>
            </a:prstGeom>
            <a:solidFill>
              <a:srgbClr val="3E535E">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8" name="椭圆 27"/>
            <p:cNvSpPr/>
            <p:nvPr/>
          </p:nvSpPr>
          <p:spPr>
            <a:xfrm rot="5400000">
              <a:off x="3073021" y="3221623"/>
              <a:ext cx="353195" cy="332501"/>
            </a:xfrm>
            <a:prstGeom prst="ellipse">
              <a:avLst/>
            </a:prstGeom>
            <a:solidFill>
              <a:srgbClr val="99C9C8">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sp>
          <p:nvSpPr>
            <p:cNvPr id="29" name="椭圆 28"/>
            <p:cNvSpPr/>
            <p:nvPr/>
          </p:nvSpPr>
          <p:spPr>
            <a:xfrm rot="5400000">
              <a:off x="-471451" y="-62857"/>
              <a:ext cx="1828647" cy="1773938"/>
            </a:xfrm>
            <a:prstGeom prst="ellipse">
              <a:avLst/>
            </a:prstGeom>
            <a:solidFill>
              <a:srgbClr val="F4C57A">
                <a:alpha val="4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30" name="椭圆 29"/>
            <p:cNvSpPr/>
            <p:nvPr/>
          </p:nvSpPr>
          <p:spPr>
            <a:xfrm rot="5400000">
              <a:off x="133142" y="2067620"/>
              <a:ext cx="780606" cy="734869"/>
            </a:xfrm>
            <a:prstGeom prst="ellipse">
              <a:avLst/>
            </a:prstGeom>
            <a:pattFill prst="dkDnDiag">
              <a:fgClr>
                <a:srgbClr val="87A2AF"/>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latin typeface="微软雅黑" panose="020B0503020204020204" charset="-122"/>
                <a:ea typeface="微软雅黑" panose="020B0503020204020204" charset="-122"/>
                <a:sym typeface="微软雅黑" panose="020B0503020204020204" charset="-122"/>
              </a:endParaRPr>
            </a:p>
          </p:txBody>
        </p:sp>
      </p:grpSp>
      <p:sp>
        <p:nvSpPr>
          <p:cNvPr id="31" name="文本框 30"/>
          <p:cNvSpPr txBox="1"/>
          <p:nvPr/>
        </p:nvSpPr>
        <p:spPr>
          <a:xfrm>
            <a:off x="784860" y="860425"/>
            <a:ext cx="10783570" cy="4658360"/>
          </a:xfrm>
          <a:prstGeom prst="rect">
            <a:avLst/>
          </a:prstGeom>
          <a:noFill/>
        </p:spPr>
        <p:txBody>
          <a:bodyPr wrap="square" rtlCol="0">
            <a:noAutofit/>
          </a:bodyPr>
          <a:p>
            <a:pPr algn="just">
              <a:lnSpc>
                <a:spcPct val="130000"/>
              </a:lnSpc>
              <a:spcBef>
                <a:spcPts val="0"/>
              </a:spcBef>
              <a:spcAft>
                <a:spcPts val="0"/>
              </a:spcAft>
            </a:pPr>
            <a:r>
              <a:rPr lang="en-US" sz="2800" b="1">
                <a:latin typeface="宋体" panose="02010600030101010101" pitchFamily="2" charset="-122"/>
                <a:ea typeface="宋体" panose="02010600030101010101" pitchFamily="2" charset="-122"/>
                <a:cs typeface="宋体" panose="02010600030101010101" pitchFamily="2" charset="-122"/>
              </a:rPr>
              <a:t>    </a:t>
            </a:r>
            <a:r>
              <a:rPr sz="2800" b="1">
                <a:latin typeface="宋体" panose="02010600030101010101" pitchFamily="2" charset="-122"/>
                <a:ea typeface="宋体" panose="02010600030101010101" pitchFamily="2" charset="-122"/>
                <a:cs typeface="宋体" panose="02010600030101010101" pitchFamily="2" charset="-122"/>
              </a:rPr>
              <a:t>13</a:t>
            </a:r>
            <a:r>
              <a:rPr lang="en-US" sz="2800" b="1">
                <a:latin typeface="宋体" panose="02010600030101010101" pitchFamily="2" charset="-122"/>
                <a:ea typeface="宋体" panose="02010600030101010101" pitchFamily="2" charset="-122"/>
                <a:cs typeface="宋体" panose="02010600030101010101" pitchFamily="2" charset="-122"/>
              </a:rPr>
              <a:t>.</a:t>
            </a:r>
            <a:r>
              <a:rPr sz="2800" b="1">
                <a:latin typeface="宋体" panose="02010600030101010101" pitchFamily="2" charset="-122"/>
                <a:ea typeface="宋体" panose="02010600030101010101" pitchFamily="2" charset="-122"/>
                <a:cs typeface="宋体" panose="02010600030101010101" pitchFamily="2" charset="-122"/>
              </a:rPr>
              <a:t>社会主义建设道路的探索</a:t>
            </a:r>
            <a:endParaRPr sz="2800" b="1">
              <a:latin typeface="宋体" panose="02010600030101010101" pitchFamily="2" charset="-122"/>
              <a:ea typeface="宋体" panose="02010600030101010101" pitchFamily="2" charset="-122"/>
              <a:cs typeface="宋体" panose="02010600030101010101" pitchFamily="2" charset="-122"/>
            </a:endParaRPr>
          </a:p>
          <a:p>
            <a:pPr algn="just">
              <a:lnSpc>
                <a:spcPct val="130000"/>
              </a:lnSpc>
              <a:spcBef>
                <a:spcPts val="0"/>
              </a:spcBef>
              <a:spcAft>
                <a:spcPts val="0"/>
              </a:spcAft>
            </a:pPr>
            <a:r>
              <a:rPr 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了解20世纪50</a:t>
            </a:r>
            <a:r>
              <a:rPr lang="en-US"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70年代中国探索社会主义建设道路的曲折发展和伟大成就</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认识</a:t>
            </a:r>
            <a:r>
              <a:rPr lang="en-US"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文化大革命</a:t>
            </a:r>
            <a:r>
              <a:rPr lang="en-US"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的错误及教训</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理解政治、经济、外交、国防等领域取得的成就在新中国历史上所具有的开创性、奠基性意义</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了解和感悟这一时期中国人民艰苦奋斗、奋发图强的精神风貌。了解毛泽东对中国革命和社会主义建设的贡献</a:t>
            </a:r>
            <a:r>
              <a:rPr lang="zh-CN" sz="2800">
                <a:latin typeface="宋体" panose="02010600030101010101" pitchFamily="2" charset="-122"/>
                <a:ea typeface="宋体" panose="02010600030101010101" pitchFamily="2" charset="-122"/>
                <a:cs typeface="宋体" panose="02010600030101010101" pitchFamily="2" charset="-122"/>
              </a:rPr>
              <a:t>，</a:t>
            </a:r>
            <a:r>
              <a:rPr sz="2800">
                <a:latin typeface="宋体" panose="02010600030101010101" pitchFamily="2" charset="-122"/>
                <a:ea typeface="宋体" panose="02010600030101010101" pitchFamily="2" charset="-122"/>
                <a:cs typeface="宋体" panose="02010600030101010101" pitchFamily="2" charset="-122"/>
              </a:rPr>
              <a:t>认识毛泽东思想对近现代中国的深远影响。</a:t>
            </a:r>
            <a:endParaRPr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med">
    <p:pull/>
  </p:transition>
  <p:timing>
    <p:tnLst>
      <p:par>
        <p:cTn id="1" dur="indefinite" restart="never" nodeType="tmRoot"/>
      </p:par>
    </p:tnLst>
  </p:timing>
</p:sld>
</file>

<file path=ppt/theme/theme1.xml><?xml version="1.0" encoding="utf-8"?>
<a:theme xmlns:a="http://schemas.openxmlformats.org/drawingml/2006/main" name="WPS">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宋体"/>
        <a:cs typeface=""/>
      </a:majorFont>
      <a:minorFont>
        <a:latin typeface="Calibri"/>
        <a:ea typeface="宋体"/>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宋体"/>
        <a:ea typeface=""/>
        <a:cs typeface=""/>
        <a:font script="Jpan" typeface="游ゴシック Light"/>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宋体"/>
        <a:ea typeface=""/>
        <a:cs typeface=""/>
        <a:font script="Jpan" typeface="游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3136</Words>
  <Application>WPS 演示</Application>
  <PresentationFormat>宽屏</PresentationFormat>
  <Paragraphs>83</Paragraphs>
  <Slides>16</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16</vt:i4>
      </vt:variant>
    </vt:vector>
  </HeadingPairs>
  <TitlesOfParts>
    <vt:vector size="24" baseType="lpstr">
      <vt:lpstr>Arial</vt:lpstr>
      <vt:lpstr>宋体</vt:lpstr>
      <vt:lpstr>Wingdings</vt:lpstr>
      <vt:lpstr>微软雅黑</vt:lpstr>
      <vt:lpstr>方正粗黑宋简体</vt:lpstr>
      <vt:lpstr>Arial Unicode MS</vt:lpstr>
      <vt:lpstr>Calibri</vt:lpstr>
      <vt:lpstr>WPS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WPS_1758008074</cp:lastModifiedBy>
  <cp:revision>29</cp:revision>
  <dcterms:created xsi:type="dcterms:W3CDTF">2025-09-10T01:34:00Z</dcterms:created>
  <dcterms:modified xsi:type="dcterms:W3CDTF">2026-03-18T00:58:35Z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2052-12.1.0.25225</vt:lpwstr>
  </property>
  <property fmtid="{D5CDD505-2E9C-101B-9397-08002B2CF9AE}" pid="3" name="ICV">
    <vt:lpwstr>EBDD47CB8399466998B5A5C7D0178D51_13</vt:lpwstr>
  </property>
</Properties>
</file>